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6858000" cy="5143500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Merriweather" panose="020B060402020202020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23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419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s-419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533305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176392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6" y="273844"/>
            <a:ext cx="1478756" cy="435887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71487" y="273844"/>
            <a:ext cx="4350544" cy="435887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57035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s-419" sz="105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pPr>
                <a:buClr>
                  <a:schemeClr val="dk1"/>
                </a:buClr>
                <a:buSzPct val="25000"/>
              </a:pPr>
              <a:t>‹Nº›</a:t>
            </a:fld>
            <a:endParaRPr lang="es-419"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3560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6986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563398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273844"/>
            <a:ext cx="5915025" cy="9941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005042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3893087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190079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582881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100757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53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lin ang="12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48995-84D1-499E-85CE-F82889086CC8}" type="datetimeFigureOut">
              <a:rPr lang="es-PE" smtClean="0"/>
              <a:t>6/02/2017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s-419" sz="75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‹Nº›</a:t>
            </a:fld>
            <a:endParaRPr lang="es-419" sz="7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1856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33775" y="551604"/>
            <a:ext cx="6390450" cy="594450"/>
          </a:xfrm>
          <a:prstGeom prst="rect">
            <a:avLst/>
          </a:prstGeom>
        </p:spPr>
        <p:txBody>
          <a:bodyPr vert="horz" lIns="68569" tIns="68569" rIns="68569" bIns="68569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419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FÍSICA MODERNA 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503438" y="3130631"/>
            <a:ext cx="5851125" cy="594450"/>
          </a:xfrm>
          <a:prstGeom prst="rect">
            <a:avLst/>
          </a:prstGeom>
        </p:spPr>
        <p:txBody>
          <a:bodyPr vert="horz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419" sz="2250" b="1" dirty="0">
                <a:solidFill>
                  <a:schemeClr val="bg1"/>
                </a:solidFill>
              </a:rPr>
              <a:t>CB - 313 U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641" y="2429411"/>
            <a:ext cx="2209031" cy="1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70" y="2517046"/>
            <a:ext cx="1963461" cy="1227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72027" y="1415494"/>
            <a:ext cx="1883081" cy="10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2117110" y="4351784"/>
            <a:ext cx="2623780" cy="21877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r>
              <a:rPr lang="es-419" sz="1200" b="1" dirty="0" smtClean="0">
                <a:solidFill>
                  <a:schemeClr val="bg1"/>
                </a:solidFill>
              </a:rPr>
              <a:t>Mg</a:t>
            </a:r>
            <a:r>
              <a:rPr lang="es-419" sz="1200" b="1" dirty="0">
                <a:solidFill>
                  <a:schemeClr val="bg1"/>
                </a:solidFill>
              </a:rPr>
              <a:t>. </a:t>
            </a:r>
            <a:r>
              <a:rPr lang="es-419" sz="1200" b="1" dirty="0">
                <a:solidFill>
                  <a:schemeClr val="bg1"/>
                </a:solidFill>
              </a:rPr>
              <a:t>PERCY V. CAÑOTE FAJARDO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4832" y="172137"/>
            <a:ext cx="6678387" cy="1835945"/>
          </a:xfrm>
          <a:prstGeom prst="rect">
            <a:avLst/>
          </a:prstGeom>
          <a:solidFill>
            <a:srgbClr val="99CC00">
              <a:alpha val="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s-ES" sz="2800" dirty="0" smtClean="0"/>
              <a:t>   </a:t>
            </a:r>
            <a:r>
              <a:rPr lang="es-ES" sz="2800" dirty="0" smtClean="0">
                <a:solidFill>
                  <a:schemeClr val="tx1">
                    <a:lumMod val="75000"/>
                  </a:schemeClr>
                </a:solidFill>
              </a:rPr>
              <a:t>La</a:t>
            </a:r>
            <a:r>
              <a:rPr lang="es-ES" sz="2800" dirty="0" smtClean="0">
                <a:solidFill>
                  <a:schemeClr val="bg1"/>
                </a:solidFill>
              </a:rPr>
              <a:t> información de estos </a:t>
            </a:r>
            <a:r>
              <a:rPr lang="es-ES" sz="2800" dirty="0" smtClean="0">
                <a:solidFill>
                  <a:schemeClr val="tx1">
                    <a:lumMod val="75000"/>
                  </a:schemeClr>
                </a:solidFill>
              </a:rPr>
              <a:t>dos</a:t>
            </a:r>
            <a:r>
              <a:rPr lang="es-ES" sz="2800" dirty="0" smtClean="0">
                <a:solidFill>
                  <a:schemeClr val="bg1"/>
                </a:solidFill>
              </a:rPr>
              <a:t> observadores {O, O’} se vincula con las transformaciones de Galileo, TG.</a:t>
            </a:r>
          </a:p>
          <a:p>
            <a:pPr>
              <a:buFontTx/>
              <a:buNone/>
              <a:defRPr/>
            </a:pPr>
            <a:endParaRPr lang="es-ES" sz="2800" dirty="0" smtClean="0"/>
          </a:p>
        </p:txBody>
      </p:sp>
      <p:grpSp>
        <p:nvGrpSpPr>
          <p:cNvPr id="26" name="Grupo 25"/>
          <p:cNvGrpSpPr/>
          <p:nvPr/>
        </p:nvGrpSpPr>
        <p:grpSpPr>
          <a:xfrm>
            <a:off x="227331" y="2293144"/>
            <a:ext cx="3133090" cy="1844516"/>
            <a:chOff x="1187450" y="3716338"/>
            <a:chExt cx="3527425" cy="2095500"/>
          </a:xfrm>
        </p:grpSpPr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V="1">
              <a:off x="3059113" y="4076700"/>
              <a:ext cx="1008062" cy="7905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V="1">
              <a:off x="1908175" y="4076700"/>
              <a:ext cx="2087563" cy="863600"/>
            </a:xfrm>
            <a:prstGeom prst="line">
              <a:avLst/>
            </a:prstGeom>
            <a:noFill/>
            <a:ln w="9525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1187450" y="3716338"/>
              <a:ext cx="3527425" cy="2095500"/>
              <a:chOff x="612" y="2205"/>
              <a:chExt cx="2222" cy="1320"/>
            </a:xfrm>
          </p:grpSpPr>
          <p:grpSp>
            <p:nvGrpSpPr>
              <p:cNvPr id="10" name="Group 14"/>
              <p:cNvGrpSpPr>
                <a:grpSpLocks/>
              </p:cNvGrpSpPr>
              <p:nvPr/>
            </p:nvGrpSpPr>
            <p:grpSpPr bwMode="auto">
              <a:xfrm>
                <a:off x="612" y="2251"/>
                <a:ext cx="1724" cy="1088"/>
                <a:chOff x="612" y="2251"/>
                <a:chExt cx="1724" cy="1088"/>
              </a:xfrm>
            </p:grpSpPr>
            <p:sp>
              <p:nvSpPr>
                <p:cNvPr id="19" name="Line 15"/>
                <p:cNvSpPr>
                  <a:spLocks noChangeShapeType="1"/>
                </p:cNvSpPr>
                <p:nvPr/>
              </p:nvSpPr>
              <p:spPr bwMode="auto">
                <a:xfrm>
                  <a:off x="1111" y="2251"/>
                  <a:ext cx="0" cy="6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1837" y="2251"/>
                  <a:ext cx="0" cy="68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sp>
              <p:nvSpPr>
                <p:cNvPr id="21" name="Line 17"/>
                <p:cNvSpPr>
                  <a:spLocks noChangeShapeType="1"/>
                </p:cNvSpPr>
                <p:nvPr/>
              </p:nvSpPr>
              <p:spPr bwMode="auto">
                <a:xfrm>
                  <a:off x="1111" y="2931"/>
                  <a:ext cx="12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sp>
              <p:nvSpPr>
                <p:cNvPr id="2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612" y="2931"/>
                  <a:ext cx="499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292" y="2931"/>
                  <a:ext cx="545" cy="4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PE"/>
                </a:p>
              </p:txBody>
            </p:sp>
          </p:grp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690" y="3249"/>
                <a:ext cx="19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>
                    <a:latin typeface="Arial" panose="020B0604020202020204" pitchFamily="34" charset="0"/>
                  </a:rPr>
                  <a:t>Z</a:t>
                </a:r>
              </a:p>
            </p:txBody>
          </p:sp>
          <p:sp>
            <p:nvSpPr>
              <p:cNvPr id="12" name="Text Box 21"/>
              <p:cNvSpPr txBox="1">
                <a:spLocks noChangeArrowheads="1"/>
              </p:cNvSpPr>
              <p:nvPr/>
            </p:nvSpPr>
            <p:spPr bwMode="auto">
              <a:xfrm>
                <a:off x="1338" y="3294"/>
                <a:ext cx="31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>
                    <a:latin typeface="Arial" panose="020B0604020202020204" pitchFamily="34" charset="0"/>
                  </a:rPr>
                  <a:t>Z’</a:t>
                </a:r>
              </a:p>
            </p:txBody>
          </p:sp>
          <p:sp>
            <p:nvSpPr>
              <p:cNvPr id="13" name="Text Box 22"/>
              <p:cNvSpPr txBox="1">
                <a:spLocks noChangeArrowheads="1"/>
              </p:cNvSpPr>
              <p:nvPr/>
            </p:nvSpPr>
            <p:spPr bwMode="auto">
              <a:xfrm>
                <a:off x="1111" y="2205"/>
                <a:ext cx="19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>
                    <a:latin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14" name="Text Box 23"/>
              <p:cNvSpPr txBox="1">
                <a:spLocks noChangeArrowheads="1"/>
              </p:cNvSpPr>
              <p:nvPr/>
            </p:nvSpPr>
            <p:spPr bwMode="auto">
              <a:xfrm>
                <a:off x="1837" y="2251"/>
                <a:ext cx="2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 dirty="0">
                    <a:latin typeface="Arial" panose="020B0604020202020204" pitchFamily="34" charset="0"/>
                  </a:rPr>
                  <a:t>Y’</a:t>
                </a:r>
              </a:p>
            </p:txBody>
          </p:sp>
          <p:sp>
            <p:nvSpPr>
              <p:cNvPr id="15" name="Text Box 24"/>
              <p:cNvSpPr txBox="1">
                <a:spLocks noChangeArrowheads="1"/>
              </p:cNvSpPr>
              <p:nvPr/>
            </p:nvSpPr>
            <p:spPr bwMode="auto">
              <a:xfrm>
                <a:off x="2381" y="2840"/>
                <a:ext cx="2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>
                    <a:latin typeface="Arial" panose="020B0604020202020204" pitchFamily="34" charset="0"/>
                  </a:rPr>
                  <a:t>X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2562" y="2840"/>
                <a:ext cx="2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>
                    <a:latin typeface="Arial" panose="020B0604020202020204" pitchFamily="34" charset="0"/>
                  </a:rPr>
                  <a:t>X’</a:t>
                </a:r>
              </a:p>
            </p:txBody>
          </p:sp>
          <p:sp>
            <p:nvSpPr>
              <p:cNvPr id="17" name="Text Box 26"/>
              <p:cNvSpPr txBox="1">
                <a:spLocks noChangeArrowheads="1"/>
              </p:cNvSpPr>
              <p:nvPr/>
            </p:nvSpPr>
            <p:spPr bwMode="auto">
              <a:xfrm>
                <a:off x="1020" y="2886"/>
                <a:ext cx="2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>
                    <a:latin typeface="Arial" panose="020B0604020202020204" pitchFamily="34" charset="0"/>
                  </a:rPr>
                  <a:t>O</a:t>
                </a:r>
              </a:p>
            </p:txBody>
          </p:sp>
          <p:sp>
            <p:nvSpPr>
              <p:cNvPr id="18" name="Text Box 27"/>
              <p:cNvSpPr txBox="1">
                <a:spLocks noChangeArrowheads="1"/>
              </p:cNvSpPr>
              <p:nvPr/>
            </p:nvSpPr>
            <p:spPr bwMode="auto">
              <a:xfrm>
                <a:off x="1746" y="2886"/>
                <a:ext cx="27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" altLang="es-PE">
                    <a:latin typeface="Arial" panose="020B0604020202020204" pitchFamily="34" charset="0"/>
                  </a:rPr>
                  <a:t>O’</a:t>
                </a:r>
              </a:p>
            </p:txBody>
          </p:sp>
        </p:grpSp>
        <p:sp>
          <p:nvSpPr>
            <p:cNvPr id="24" name="Line 10"/>
            <p:cNvSpPr>
              <a:spLocks noChangeShapeType="1"/>
            </p:cNvSpPr>
            <p:nvPr/>
          </p:nvSpPr>
          <p:spPr bwMode="auto">
            <a:xfrm>
              <a:off x="1908175" y="4868863"/>
              <a:ext cx="1223963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3349082" y="1691640"/>
            <a:ext cx="3364138" cy="3234691"/>
            <a:chOff x="4787900" y="2565400"/>
            <a:chExt cx="4032250" cy="4103688"/>
          </a:xfrm>
        </p:grpSpPr>
        <p:sp>
          <p:nvSpPr>
            <p:cNvPr id="4" name="Rectangle 37"/>
            <p:cNvSpPr>
              <a:spLocks noChangeArrowheads="1"/>
            </p:cNvSpPr>
            <p:nvPr/>
          </p:nvSpPr>
          <p:spPr bwMode="auto">
            <a:xfrm>
              <a:off x="4787900" y="2565400"/>
              <a:ext cx="4032250" cy="4103688"/>
            </a:xfrm>
            <a:prstGeom prst="rect">
              <a:avLst/>
            </a:prstGeom>
            <a:solidFill>
              <a:srgbClr val="CC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graphicFrame>
          <p:nvGraphicFramePr>
            <p:cNvPr id="6" name="Object 28"/>
            <p:cNvGraphicFramePr>
              <a:graphicFrameLocks noChangeAspect="1"/>
            </p:cNvGraphicFramePr>
            <p:nvPr>
              <p:ph sz="quarter" idx="4294967295"/>
              <p:extLst>
                <p:ext uri="{D42A27DB-BD31-4B8C-83A1-F6EECF244321}">
                  <p14:modId xmlns:p14="http://schemas.microsoft.com/office/powerpoint/2010/main" val="3245734368"/>
                </p:ext>
              </p:extLst>
            </p:nvPr>
          </p:nvGraphicFramePr>
          <p:xfrm>
            <a:off x="5734050" y="2632075"/>
            <a:ext cx="1655763" cy="1274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Ecuación" r:id="rId3" imgW="583920" imgH="457200" progId="Equation.3">
                    <p:embed/>
                  </p:oleObj>
                </mc:Choice>
                <mc:Fallback>
                  <p:oleObj name="Ecuación" r:id="rId3" imgW="583920" imgH="457200" progId="Equation.3">
                    <p:embed/>
                    <p:pic>
                      <p:nvPicPr>
                        <p:cNvPr id="205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4050" y="2632075"/>
                          <a:ext cx="1655763" cy="1274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5"/>
            <p:cNvGraphicFramePr>
              <a:graphicFrameLocks noChangeAspect="1"/>
            </p:cNvGraphicFramePr>
            <p:nvPr>
              <p:ph sz="quarter" idx="4294967295"/>
              <p:extLst>
                <p:ext uri="{D42A27DB-BD31-4B8C-83A1-F6EECF244321}">
                  <p14:modId xmlns:p14="http://schemas.microsoft.com/office/powerpoint/2010/main" val="2680275353"/>
                </p:ext>
              </p:extLst>
            </p:nvPr>
          </p:nvGraphicFramePr>
          <p:xfrm>
            <a:off x="5003800" y="4005263"/>
            <a:ext cx="3668713" cy="2460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5" name="Equation" r:id="rId5" imgW="1739880" imgH="1015920" progId="Equation.DSMT4">
                    <p:embed/>
                  </p:oleObj>
                </mc:Choice>
                <mc:Fallback>
                  <p:oleObj name="Equation" r:id="rId5" imgW="1739880" imgH="1015920" progId="Equation.DSMT4">
                    <p:embed/>
                    <p:pic>
                      <p:nvPicPr>
                        <p:cNvPr id="2051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3800" y="4005263"/>
                          <a:ext cx="3668713" cy="2460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41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501333" y="1194753"/>
            <a:ext cx="6181407" cy="3598227"/>
            <a:chOff x="684213" y="1484313"/>
            <a:chExt cx="7859712" cy="4525962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>
            <a:xfrm>
              <a:off x="684213" y="1484313"/>
              <a:ext cx="7859712" cy="452596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128588" indent="-128588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Char char="•"/>
                <a:defRPr sz="15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None/>
                <a:defRPr/>
              </a:pPr>
              <a:r>
                <a:rPr lang="es-ES" sz="2800" dirty="0" smtClean="0"/>
                <a:t>  En la Teoría Relativista  Newtoniana la simultaneidad es absoluta </a:t>
              </a:r>
            </a:p>
            <a:p>
              <a:pPr>
                <a:buFontTx/>
                <a:buNone/>
                <a:defRPr/>
              </a:pPr>
              <a:endParaRPr lang="es-ES" sz="2800" dirty="0" smtClean="0"/>
            </a:p>
            <a:p>
              <a:pPr>
                <a:buFontTx/>
                <a:buNone/>
                <a:defRPr/>
              </a:pPr>
              <a:r>
                <a:rPr lang="es-ES" sz="2800" dirty="0" smtClean="0"/>
                <a:t>  Pero, cuando se resuelven problemas EM, el e</a:t>
              </a:r>
              <a:r>
                <a:rPr lang="es-ES" sz="2800" baseline="30000" dirty="0" smtClean="0"/>
                <a:t>-</a:t>
              </a:r>
              <a:r>
                <a:rPr lang="es-ES" sz="2800" dirty="0" smtClean="0"/>
                <a:t> atómico alcanza velocidades relativistas,</a:t>
              </a:r>
            </a:p>
            <a:p>
              <a:pPr>
                <a:buFontTx/>
                <a:buNone/>
                <a:defRPr/>
              </a:pPr>
              <a:endParaRPr lang="es-ES" sz="2800" dirty="0" smtClean="0"/>
            </a:p>
            <a:p>
              <a:pPr>
                <a:buFontTx/>
                <a:buNone/>
                <a:defRPr/>
              </a:pPr>
              <a:r>
                <a:rPr lang="es-ES" sz="2800" dirty="0" smtClean="0"/>
                <a:t>   LUZ:</a:t>
              </a:r>
              <a:endParaRPr lang="es-ES" sz="2800" dirty="0" smtClean="0"/>
            </a:p>
          </p:txBody>
        </p:sp>
        <p:graphicFrame>
          <p:nvGraphicFramePr>
            <p:cNvPr id="9" name="Object 4"/>
            <p:cNvGraphicFramePr>
              <a:graphicFrameLocks noChangeAspect="1"/>
            </p:cNvGraphicFramePr>
            <p:nvPr>
              <p:ph sz="quarter" idx="4294967295"/>
              <p:extLst>
                <p:ext uri="{D42A27DB-BD31-4B8C-83A1-F6EECF244321}">
                  <p14:modId xmlns:p14="http://schemas.microsoft.com/office/powerpoint/2010/main" val="1146795954"/>
                </p:ext>
              </p:extLst>
            </p:nvPr>
          </p:nvGraphicFramePr>
          <p:xfrm>
            <a:off x="1403350" y="2551113"/>
            <a:ext cx="3673475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" name="Equation" r:id="rId3" imgW="1574640" imgH="291960" progId="Equation.DSMT4">
                    <p:embed/>
                  </p:oleObj>
                </mc:Choice>
                <mc:Fallback>
                  <p:oleObj name="Equation" r:id="rId3" imgW="1574640" imgH="291960" progId="Equation.DSMT4">
                    <p:embed/>
                    <p:pic>
                      <p:nvPicPr>
                        <p:cNvPr id="307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3350" y="2551113"/>
                          <a:ext cx="3673475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6"/>
            <p:cNvGraphicFramePr>
              <a:graphicFrameLocks noChangeAspect="1"/>
            </p:cNvGraphicFramePr>
            <p:nvPr>
              <p:ph sz="quarter" idx="4294967295"/>
              <p:extLst>
                <p:ext uri="{D42A27DB-BD31-4B8C-83A1-F6EECF244321}">
                  <p14:modId xmlns:p14="http://schemas.microsoft.com/office/powerpoint/2010/main" val="3845653907"/>
                </p:ext>
              </p:extLst>
            </p:nvPr>
          </p:nvGraphicFramePr>
          <p:xfrm>
            <a:off x="3500438" y="4102100"/>
            <a:ext cx="2798762" cy="420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4" name="Equation" r:id="rId5" imgW="1688760" imgH="253800" progId="Equation.DSMT4">
                    <p:embed/>
                  </p:oleObj>
                </mc:Choice>
                <mc:Fallback>
                  <p:oleObj name="Equation" r:id="rId5" imgW="1688760" imgH="253800" progId="Equation.DSMT4">
                    <p:embed/>
                    <p:pic>
                      <p:nvPicPr>
                        <p:cNvPr id="307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438" y="4102100"/>
                          <a:ext cx="2798762" cy="420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9690462"/>
                </p:ext>
              </p:extLst>
            </p:nvPr>
          </p:nvGraphicFramePr>
          <p:xfrm>
            <a:off x="2195513" y="4797425"/>
            <a:ext cx="3744912" cy="865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5" name="Ecuación" r:id="rId7" imgW="1892160" imgH="457200" progId="Equation.3">
                    <p:embed/>
                  </p:oleObj>
                </mc:Choice>
                <mc:Fallback>
                  <p:oleObj name="Ecuación" r:id="rId7" imgW="1892160" imgH="457200" progId="Equation.3">
                    <p:embed/>
                    <p:pic>
                      <p:nvPicPr>
                        <p:cNvPr id="307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513" y="4797425"/>
                          <a:ext cx="3744912" cy="865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442913" y="103188"/>
            <a:ext cx="8243887" cy="1314450"/>
          </a:xfrm>
        </p:spPr>
        <p:txBody>
          <a:bodyPr/>
          <a:lstStyle/>
          <a:p>
            <a:pPr algn="l" eaLnBrk="1" hangingPunct="1">
              <a:defRPr/>
            </a:pPr>
            <a:r>
              <a:rPr lang="es-ES" sz="3200" b="1" dirty="0" err="1" smtClean="0">
                <a:solidFill>
                  <a:srgbClr val="FFFF00"/>
                </a:solidFill>
              </a:rPr>
              <a:t>jj</a:t>
            </a:r>
            <a:r>
              <a:rPr lang="es-ES" sz="3200" b="1" dirty="0" smtClean="0">
                <a:solidFill>
                  <a:srgbClr val="FFFF00"/>
                </a:solidFill>
              </a:rPr>
              <a:t>) Referente a los tiempos</a:t>
            </a:r>
          </a:p>
        </p:txBody>
      </p:sp>
    </p:spTree>
    <p:extLst>
      <p:ext uri="{BB962C8B-B14F-4D97-AF65-F5344CB8AC3E}">
        <p14:creationId xmlns:p14="http://schemas.microsoft.com/office/powerpoint/2010/main" val="178329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142875"/>
            <a:ext cx="8243888" cy="857250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s-ES" sz="2800" b="1" dirty="0" err="1" smtClean="0">
                <a:solidFill>
                  <a:srgbClr val="FFFF00"/>
                </a:solidFill>
              </a:rPr>
              <a:t>ii</a:t>
            </a:r>
            <a:r>
              <a:rPr lang="es-ES" sz="2800" b="1" dirty="0" smtClean="0">
                <a:solidFill>
                  <a:srgbClr val="FFFF00"/>
                </a:solidFill>
              </a:rPr>
              <a:t>) TR  </a:t>
            </a:r>
            <a:r>
              <a:rPr lang="es-ES" sz="2800" b="1" dirty="0" err="1" smtClean="0">
                <a:solidFill>
                  <a:srgbClr val="FFFF00"/>
                </a:solidFill>
              </a:rPr>
              <a:t>Einsteiniana</a:t>
            </a:r>
            <a:endParaRPr lang="es-ES" sz="2800" b="1" dirty="0" smtClean="0">
              <a:solidFill>
                <a:srgbClr val="FFFF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8585" y="1074421"/>
            <a:ext cx="6749415" cy="29413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s-ES" altLang="es-PE" sz="1600" dirty="0" smtClean="0">
                <a:solidFill>
                  <a:schemeClr val="bg1"/>
                </a:solidFill>
              </a:rPr>
              <a:t>   </a:t>
            </a:r>
            <a:r>
              <a:rPr lang="es-ES" altLang="es-PE" sz="1600" dirty="0" smtClean="0">
                <a:solidFill>
                  <a:srgbClr val="FFFF00"/>
                </a:solidFill>
              </a:rPr>
              <a:t>j)</a:t>
            </a:r>
            <a:r>
              <a:rPr lang="es-ES" altLang="es-PE" sz="1600" dirty="0" smtClean="0">
                <a:solidFill>
                  <a:schemeClr val="bg1"/>
                </a:solidFill>
              </a:rPr>
              <a:t> TRE , 1905 </a:t>
            </a:r>
          </a:p>
          <a:p>
            <a:pPr>
              <a:buFontTx/>
              <a:buNone/>
            </a:pPr>
            <a:r>
              <a:rPr lang="es-ES" altLang="es-PE" sz="1600" dirty="0" smtClean="0">
                <a:solidFill>
                  <a:schemeClr val="bg1"/>
                </a:solidFill>
              </a:rPr>
              <a:t>		k) Los SRI  son equivalentes para 	    las leyes físicas.</a:t>
            </a:r>
          </a:p>
          <a:p>
            <a:pPr>
              <a:buFontTx/>
              <a:buNone/>
            </a:pPr>
            <a:r>
              <a:rPr lang="es-ES" altLang="es-PE" sz="1600" dirty="0" smtClean="0">
                <a:solidFill>
                  <a:schemeClr val="bg1"/>
                </a:solidFill>
              </a:rPr>
              <a:t>		</a:t>
            </a:r>
            <a:r>
              <a:rPr lang="es-ES" altLang="es-PE" sz="1600" dirty="0" err="1" smtClean="0">
                <a:solidFill>
                  <a:schemeClr val="bg1"/>
                </a:solidFill>
              </a:rPr>
              <a:t>kk</a:t>
            </a:r>
            <a:r>
              <a:rPr lang="es-ES" altLang="es-PE" sz="1600" dirty="0" smtClean="0">
                <a:solidFill>
                  <a:schemeClr val="bg1"/>
                </a:solidFill>
              </a:rPr>
              <a:t>) c  es un invariante físico.</a:t>
            </a:r>
          </a:p>
          <a:p>
            <a:pPr>
              <a:buFontTx/>
              <a:buNone/>
            </a:pPr>
            <a:endParaRPr lang="es-ES" altLang="es-PE" sz="1600" dirty="0" smtClean="0">
              <a:solidFill>
                <a:schemeClr val="bg1"/>
              </a:solidFill>
            </a:endParaRPr>
          </a:p>
          <a:p>
            <a:pPr>
              <a:buFontTx/>
              <a:buNone/>
            </a:pPr>
            <a:r>
              <a:rPr lang="es-ES" altLang="es-PE" sz="1600" dirty="0" smtClean="0">
                <a:solidFill>
                  <a:schemeClr val="bg1"/>
                </a:solidFill>
              </a:rPr>
              <a:t>		</a:t>
            </a:r>
            <a:r>
              <a:rPr lang="es-ES" altLang="es-PE" sz="1600" u="sng" dirty="0" smtClean="0">
                <a:solidFill>
                  <a:srgbClr val="FFFF00"/>
                </a:solidFill>
              </a:rPr>
              <a:t>Predicciones:</a:t>
            </a:r>
          </a:p>
          <a:p>
            <a:pPr>
              <a:buFontTx/>
              <a:buNone/>
            </a:pPr>
            <a:r>
              <a:rPr lang="es-ES" altLang="es-PE" sz="1600" dirty="0" smtClean="0">
                <a:solidFill>
                  <a:schemeClr val="bg1"/>
                </a:solidFill>
              </a:rPr>
              <a:t>		 l) La simultaneidad es relativa.</a:t>
            </a:r>
          </a:p>
          <a:p>
            <a:pPr>
              <a:buFontTx/>
              <a:buNone/>
            </a:pPr>
            <a:r>
              <a:rPr lang="es-ES" altLang="es-PE" sz="1600" dirty="0" smtClean="0">
                <a:solidFill>
                  <a:schemeClr val="bg1"/>
                </a:solidFill>
              </a:rPr>
              <a:t>		ll ) Dilatación del tiempo </a:t>
            </a:r>
            <a:r>
              <a:rPr lang="es-ES" altLang="es-PE" sz="2800" dirty="0" smtClean="0">
                <a:solidFill>
                  <a:schemeClr val="bg1"/>
                </a:solidFill>
              </a:rPr>
              <a:t>(</a:t>
            </a:r>
            <a:r>
              <a:rPr lang="es-ES" altLang="es-PE" sz="2800" dirty="0" smtClean="0">
                <a:solidFill>
                  <a:srgbClr val="FF0000"/>
                </a:solidFill>
              </a:rPr>
              <a:t>Paradoja de los gemelos</a:t>
            </a:r>
            <a:r>
              <a:rPr lang="es-ES" altLang="es-PE" sz="2800" dirty="0" smtClean="0">
                <a:solidFill>
                  <a:schemeClr val="bg1"/>
                </a:solidFill>
              </a:rPr>
              <a:t>)</a:t>
            </a:r>
          </a:p>
          <a:p>
            <a:pPr>
              <a:buFontTx/>
              <a:buNone/>
            </a:pPr>
            <a:r>
              <a:rPr lang="es-ES" altLang="es-PE" sz="1600" dirty="0" smtClean="0">
                <a:solidFill>
                  <a:schemeClr val="bg1"/>
                </a:solidFill>
              </a:rPr>
              <a:t>		</a:t>
            </a:r>
            <a:r>
              <a:rPr lang="es-ES" altLang="es-PE" sz="1600" dirty="0" err="1" smtClean="0">
                <a:solidFill>
                  <a:schemeClr val="bg1"/>
                </a:solidFill>
              </a:rPr>
              <a:t>lll</a:t>
            </a:r>
            <a:r>
              <a:rPr lang="es-ES" altLang="es-PE" sz="1600" dirty="0" smtClean="0">
                <a:solidFill>
                  <a:schemeClr val="bg1"/>
                </a:solidFill>
              </a:rPr>
              <a:t>) Contracción de longitudes.</a:t>
            </a:r>
            <a:endParaRPr lang="es-ES" altLang="es-PE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1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 descr="Mármol blanco"/>
          <p:cNvSpPr txBox="1"/>
          <p:nvPr/>
        </p:nvSpPr>
        <p:spPr>
          <a:xfrm>
            <a:off x="0" y="257360"/>
            <a:ext cx="6858000" cy="7697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282524" y="366822"/>
            <a:ext cx="6183000" cy="5508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FF0000"/>
              </a:buClr>
              <a:buSzPct val="25000"/>
            </a:pPr>
            <a:r>
              <a:rPr lang="es-419" sz="2700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1) TEOR</a:t>
            </a:r>
            <a:r>
              <a:rPr lang="es-419" sz="2700" dirty="0">
                <a:solidFill>
                  <a:srgbClr val="FF0000"/>
                </a:solidFill>
              </a:rPr>
              <a:t>Í</a:t>
            </a:r>
            <a:r>
              <a:rPr lang="es-419" sz="2700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 DE LA RELATIVIDAD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idx="1"/>
          </p:nvPr>
        </p:nvSpPr>
        <p:spPr>
          <a:xfrm>
            <a:off x="282524" y="1500411"/>
            <a:ext cx="6515100" cy="30001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SzPct val="25000"/>
              <a:buNone/>
            </a:pPr>
            <a:r>
              <a:rPr lang="es-419" sz="1800" dirty="0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1.0 </a:t>
            </a:r>
            <a:r>
              <a:rPr lang="es-419" sz="1800" u="sng" dirty="0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INTRODUCCI</a:t>
            </a:r>
            <a:r>
              <a:rPr lang="es-419" sz="1800" u="sng" dirty="0">
                <a:solidFill>
                  <a:srgbClr val="FFC000"/>
                </a:solidFill>
              </a:rPr>
              <a:t>Ó</a:t>
            </a:r>
            <a:r>
              <a:rPr lang="es-419" sz="1800" u="sng" dirty="0">
                <a:solidFill>
                  <a:srgbClr val="FFC000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</a:p>
          <a:p>
            <a:pPr marL="600075" indent="-257175">
              <a:lnSpc>
                <a:spcPct val="100000"/>
              </a:lnSpc>
              <a:spcBef>
                <a:spcPts val="480"/>
              </a:spcBef>
              <a:buClr>
                <a:srgbClr val="FFFF00"/>
              </a:buClr>
              <a:buSzPct val="25000"/>
              <a:buNone/>
            </a:pPr>
            <a:r>
              <a:rPr lang="es-419" sz="1800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i) “Estado de las cosas en física”</a:t>
            </a:r>
          </a:p>
          <a:p>
            <a:pPr marL="600075" indent="-257175">
              <a:lnSpc>
                <a:spcPct val="115000"/>
              </a:lnSpc>
              <a:spcBef>
                <a:spcPts val="480"/>
              </a:spcBef>
              <a:buClr>
                <a:schemeClr val="lt1"/>
              </a:buClr>
              <a:buSzPct val="25000"/>
              <a:buNone/>
            </a:pPr>
            <a:r>
              <a:rPr lang="es-419" sz="1800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j) </a:t>
            </a:r>
            <a:r>
              <a:rPr lang="es-419" sz="1800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-1900  Radiación del cuerpo</a:t>
            </a:r>
            <a:r>
              <a:rPr lang="es-419" sz="1800" dirty="0">
                <a:solidFill>
                  <a:schemeClr val="lt2"/>
                </a:solidFill>
              </a:rPr>
              <a:t> </a:t>
            </a:r>
            <a:r>
              <a:rPr lang="es-419" sz="1800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negro ~1868, </a:t>
            </a:r>
          </a:p>
          <a:p>
            <a:pPr marL="0" indent="0">
              <a:lnSpc>
                <a:spcPct val="115000"/>
              </a:lnSpc>
              <a:spcBef>
                <a:spcPts val="480"/>
              </a:spcBef>
              <a:buClr>
                <a:schemeClr val="lt1"/>
              </a:buClr>
              <a:buSzPct val="25000"/>
              <a:buNone/>
            </a:pPr>
            <a:r>
              <a:rPr lang="es-419" sz="1800" dirty="0">
                <a:solidFill>
                  <a:schemeClr val="lt2"/>
                </a:solidFill>
              </a:rPr>
              <a:t>         </a:t>
            </a:r>
            <a:r>
              <a:rPr lang="es-419" sz="1800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Kirchhoff</a:t>
            </a:r>
          </a:p>
          <a:p>
            <a:pPr marL="257175" indent="-257175">
              <a:lnSpc>
                <a:spcPct val="100000"/>
              </a:lnSpc>
              <a:spcBef>
                <a:spcPts val="480"/>
              </a:spcBef>
              <a:buClr>
                <a:schemeClr val="lt1"/>
              </a:buClr>
              <a:buSzPct val="25000"/>
              <a:buNone/>
            </a:pPr>
            <a:r>
              <a:rPr lang="es-419" sz="1800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		</a:t>
            </a:r>
            <a:r>
              <a:rPr lang="es-419" b="0" i="0" u="none" strike="noStrike" cap="none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480"/>
              </a:spcBef>
              <a:buClr>
                <a:schemeClr val="lt1"/>
              </a:buClr>
              <a:buSzPct val="25000"/>
              <a:buNone/>
            </a:pPr>
            <a:r>
              <a:rPr lang="es-419" sz="1800" dirty="0">
                <a:solidFill>
                  <a:schemeClr val="lt2"/>
                </a:solidFill>
              </a:rPr>
              <a:t>         </a:t>
            </a:r>
            <a:r>
              <a:rPr lang="es-419" sz="1800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-1900,  	</a:t>
            </a:r>
            <a:r>
              <a:rPr lang="es-419" sz="1800" dirty="0" smtClean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  Max </a:t>
            </a:r>
            <a:r>
              <a:rPr lang="es-419" sz="1800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Planck</a:t>
            </a:r>
          </a:p>
          <a:p>
            <a:pPr marL="257175" indent="-257175">
              <a:lnSpc>
                <a:spcPct val="100000"/>
              </a:lnSpc>
              <a:spcBef>
                <a:spcPts val="480"/>
              </a:spcBef>
              <a:buClr>
                <a:schemeClr val="lt1"/>
              </a:buClr>
              <a:buSzPct val="25000"/>
              <a:buNone/>
            </a:pPr>
            <a:r>
              <a:rPr lang="es-419" sz="1800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			 &gt; Introduce la física cuántica</a:t>
            </a:r>
          </a:p>
          <a:p>
            <a:pPr marL="257175" indent="-257175">
              <a:lnSpc>
                <a:spcPct val="100000"/>
              </a:lnSpc>
              <a:spcBef>
                <a:spcPts val="480"/>
              </a:spcBef>
              <a:buClr>
                <a:schemeClr val="lt1"/>
              </a:buClr>
              <a:buSzPct val="25000"/>
              <a:buNone/>
            </a:pPr>
            <a:r>
              <a:rPr lang="es-419" sz="1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			 &gt; Frecuencia de oscilación de moléculas		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669" y="2473568"/>
            <a:ext cx="444365" cy="60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744" y="3077712"/>
            <a:ext cx="535116" cy="573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02896" y="985777"/>
            <a:ext cx="6446520" cy="3190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dk1"/>
              </a:buClr>
              <a:buSzPct val="25000"/>
            </a:pPr>
            <a:r>
              <a:rPr lang="es-419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s-419" sz="1800" dirty="0" err="1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jj</a:t>
            </a:r>
            <a:r>
              <a:rPr lang="es-419" sz="1800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s-419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s-419" sz="18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1905  : Teoría de la 					     Relatividad Especial</a:t>
            </a:r>
          </a:p>
          <a:p>
            <a:pPr marL="457200" indent="-457200">
              <a:spcBef>
                <a:spcPts val="480"/>
              </a:spcBef>
              <a:buClr>
                <a:schemeClr val="dk1"/>
              </a:buClr>
              <a:buSzPct val="25000"/>
            </a:pPr>
            <a:r>
              <a:rPr lang="es-419" sz="18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457200" indent="-457200">
              <a:spcBef>
                <a:spcPts val="480"/>
              </a:spcBef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s-419" sz="1800" dirty="0" err="1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A.Einstein</a:t>
            </a:r>
            <a:endParaRPr lang="es-419" sz="18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ct val="100000"/>
            </a:pPr>
            <a:endParaRPr lang="es-419" sz="15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ct val="100000"/>
            </a:pPr>
            <a:endParaRPr lang="es-419" sz="15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ct val="100000"/>
            </a:pPr>
            <a:endParaRPr lang="es-419" sz="15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ct val="100000"/>
            </a:pPr>
            <a:endParaRPr lang="es-419" sz="150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457200">
              <a:spcBef>
                <a:spcPts val="480"/>
              </a:spcBef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s-419" sz="18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     no son absolutos.</a:t>
            </a:r>
          </a:p>
          <a:p>
            <a:pPr marL="457200" indent="-457200">
              <a:spcBef>
                <a:spcPts val="480"/>
              </a:spcBef>
              <a:buClr>
                <a:schemeClr val="dk1"/>
              </a:buClr>
              <a:buSzPct val="100000"/>
              <a:buFont typeface="Verdana"/>
              <a:buChar char="•"/>
            </a:pPr>
            <a:r>
              <a:rPr lang="es-419" sz="180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 t dilata.</a:t>
            </a:r>
            <a:endParaRPr lang="es-PE" sz="1500" dirty="0">
              <a:solidFill>
                <a:schemeClr val="bg1"/>
              </a:solidFill>
            </a:endParaRPr>
          </a:p>
        </p:txBody>
      </p:sp>
      <p:pic>
        <p:nvPicPr>
          <p:cNvPr id="1028" name="Picture 4" descr="Resultado de imagen para e = mc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510" y="505956"/>
            <a:ext cx="1409701" cy="140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404109" y="2003108"/>
            <a:ext cx="2657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05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-Teoría de la relatividad,                			    </a:t>
            </a:r>
            <a:endParaRPr lang="es-419" sz="105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r>
              <a:rPr lang="es-419" sz="105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s-419" sz="105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Movimiento Browniano, 	    	</a:t>
            </a:r>
            <a:endParaRPr lang="es-419" sz="105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r>
              <a:rPr lang="es-419" sz="105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s-419" sz="105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Efecto fotoeléctrico  </a:t>
            </a:r>
            <a:endParaRPr lang="es-419" sz="105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r>
              <a:rPr lang="es-419" sz="105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 lang="es-419" sz="1050" dirty="0">
              <a:solidFill>
                <a:schemeClr val="bg1"/>
              </a:solidFill>
              <a:latin typeface="Verdana"/>
              <a:ea typeface="Verdana"/>
              <a:cs typeface="Verdana"/>
              <a:sym typeface="Verdana"/>
            </a:endParaRPr>
          </a:p>
          <a:p>
            <a:r>
              <a:rPr lang="es-419" sz="105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-Equivalencia </a:t>
            </a:r>
            <a:r>
              <a:rPr lang="es-419" sz="1050" dirty="0">
                <a:solidFill>
                  <a:schemeClr val="bg1"/>
                </a:solidFill>
                <a:latin typeface="Verdana"/>
                <a:ea typeface="Verdana"/>
                <a:cs typeface="Verdana"/>
                <a:sym typeface="Verdana"/>
              </a:rPr>
              <a:t>masa - energía</a:t>
            </a:r>
            <a:endParaRPr lang="es-PE" sz="1050" dirty="0">
              <a:solidFill>
                <a:schemeClr val="bg1"/>
              </a:solidFill>
            </a:endParaRPr>
          </a:p>
        </p:txBody>
      </p:sp>
      <p:pic>
        <p:nvPicPr>
          <p:cNvPr id="1030" name="Picture 6" descr="Resultado de imagen para albert einste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1965393"/>
            <a:ext cx="1055370" cy="127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885825" y="3433555"/>
                <a:ext cx="37029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1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𝜟</m:t>
                      </m:r>
                      <m:r>
                        <a:rPr lang="es-PE" sz="21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s-PE" sz="135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25" y="3433555"/>
                <a:ext cx="370293" cy="323165"/>
              </a:xfrm>
              <a:prstGeom prst="rect">
                <a:avLst/>
              </a:prstGeom>
              <a:blipFill>
                <a:blip r:embed="rId4"/>
                <a:stretch>
                  <a:fillRect l="-14754" r="-11475" b="-11321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5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75"/>
          <p:cNvSpPr txBox="1">
            <a:spLocks noGrp="1"/>
          </p:cNvSpPr>
          <p:nvPr>
            <p:ph type="title"/>
          </p:nvPr>
        </p:nvSpPr>
        <p:spPr>
          <a:xfrm>
            <a:off x="66261" y="440247"/>
            <a:ext cx="6526696" cy="7393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FFFF00"/>
              </a:buClr>
              <a:buSzPct val="25000"/>
            </a:pPr>
            <a:r>
              <a:rPr lang="es-419" sz="3000" dirty="0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ii) Antecedentes de la teoría Relatividad (TR)</a:t>
            </a:r>
          </a:p>
        </p:txBody>
      </p:sp>
      <p:sp>
        <p:nvSpPr>
          <p:cNvPr id="5" name="Shape 276"/>
          <p:cNvSpPr txBox="1">
            <a:spLocks noGrp="1"/>
          </p:cNvSpPr>
          <p:nvPr>
            <p:ph idx="1"/>
          </p:nvPr>
        </p:nvSpPr>
        <p:spPr>
          <a:xfrm>
            <a:off x="296465" y="1559123"/>
            <a:ext cx="6172200" cy="254587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 marL="257175" indent="-257175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25000"/>
              <a:buNone/>
            </a:pPr>
            <a:r>
              <a:rPr lang="es-419" sz="24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 física clásica de Newton  permite a un móvil alcanzar cualquier velocidad , v.</a:t>
            </a:r>
          </a:p>
        </p:txBody>
      </p:sp>
      <p:grpSp>
        <p:nvGrpSpPr>
          <p:cNvPr id="6" name="Shape 277"/>
          <p:cNvGrpSpPr/>
          <p:nvPr/>
        </p:nvGrpSpPr>
        <p:grpSpPr>
          <a:xfrm>
            <a:off x="782240" y="2506347"/>
            <a:ext cx="1620328" cy="651426"/>
            <a:chOff x="1042987" y="2558371"/>
            <a:chExt cx="2160437" cy="1158090"/>
          </a:xfrm>
        </p:grpSpPr>
        <p:sp>
          <p:nvSpPr>
            <p:cNvPr id="7" name="Shape 278"/>
            <p:cNvSpPr txBox="1"/>
            <p:nvPr/>
          </p:nvSpPr>
          <p:spPr>
            <a:xfrm>
              <a:off x="1476375" y="3141661"/>
              <a:ext cx="1079400" cy="574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69" tIns="34275" rIns="68569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ct val="25000"/>
              </a:pPr>
              <a:r>
                <a:rPr lang="es-419" sz="1350" dirty="0">
                  <a:solidFill>
                    <a:schemeClr val="bg1"/>
                  </a:solidFill>
                </a:rPr>
                <a:t>m</a:t>
              </a:r>
            </a:p>
          </p:txBody>
        </p:sp>
        <p:cxnSp>
          <p:nvCxnSpPr>
            <p:cNvPr id="8" name="Shape 279"/>
            <p:cNvCxnSpPr/>
            <p:nvPr/>
          </p:nvCxnSpPr>
          <p:spPr>
            <a:xfrm>
              <a:off x="1042987" y="3716337"/>
              <a:ext cx="2089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" name="Shape 280"/>
            <p:cNvCxnSpPr/>
            <p:nvPr/>
          </p:nvCxnSpPr>
          <p:spPr>
            <a:xfrm>
              <a:off x="2555875" y="3429000"/>
              <a:ext cx="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10" name="Shape 281"/>
            <p:cNvCxnSpPr/>
            <p:nvPr/>
          </p:nvCxnSpPr>
          <p:spPr>
            <a:xfrm>
              <a:off x="1835150" y="2997200"/>
              <a:ext cx="431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11" name="Shape 282"/>
            <p:cNvSpPr txBox="1"/>
            <p:nvPr/>
          </p:nvSpPr>
          <p:spPr>
            <a:xfrm>
              <a:off x="1860684" y="2558371"/>
              <a:ext cx="309295" cy="3666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ct val="25000"/>
              </a:pPr>
              <a:r>
                <a:rPr lang="es-419" sz="1350" dirty="0">
                  <a:solidFill>
                    <a:schemeClr val="bg1"/>
                  </a:solidFill>
                </a:rPr>
                <a:t>v</a:t>
              </a:r>
            </a:p>
          </p:txBody>
        </p:sp>
        <p:sp>
          <p:nvSpPr>
            <p:cNvPr id="12" name="Shape 283"/>
            <p:cNvSpPr txBox="1"/>
            <p:nvPr/>
          </p:nvSpPr>
          <p:spPr>
            <a:xfrm>
              <a:off x="2771724" y="2899043"/>
              <a:ext cx="431700" cy="366601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>
                <a:buClr>
                  <a:schemeClr val="lt1"/>
                </a:buClr>
                <a:buSzPct val="25000"/>
              </a:pPr>
              <a:r>
                <a:rPr lang="es-419" sz="1350" dirty="0">
                  <a:solidFill>
                    <a:schemeClr val="lt1"/>
                  </a:solidFill>
                </a:rPr>
                <a:t>F</a:t>
              </a:r>
            </a:p>
          </p:txBody>
        </p:sp>
      </p:grpSp>
      <p:sp>
        <p:nvSpPr>
          <p:cNvPr id="13" name="Shape 284"/>
          <p:cNvSpPr txBox="1"/>
          <p:nvPr/>
        </p:nvSpPr>
        <p:spPr>
          <a:xfrm>
            <a:off x="3482503" y="2611568"/>
            <a:ext cx="2580965" cy="28836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s-419" sz="1350" dirty="0">
                <a:solidFill>
                  <a:schemeClr val="lt1"/>
                </a:solidFill>
              </a:rPr>
              <a:t>V → C : velocidad de la luz </a:t>
            </a:r>
          </a:p>
        </p:txBody>
      </p:sp>
      <p:sp>
        <p:nvSpPr>
          <p:cNvPr id="14" name="Shape 285"/>
          <p:cNvSpPr/>
          <p:nvPr/>
        </p:nvSpPr>
        <p:spPr>
          <a:xfrm>
            <a:off x="2240681" y="3135277"/>
            <a:ext cx="4481528" cy="1792771"/>
          </a:xfrm>
          <a:prstGeom prst="irregularSeal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s-419" sz="1350" dirty="0">
                <a:solidFill>
                  <a:schemeClr val="bg1"/>
                </a:solidFill>
              </a:rPr>
              <a:t> ! Veremos que esto no es cierto puesto</a:t>
            </a:r>
          </a:p>
          <a:p>
            <a:pPr algn="ctr">
              <a:buClr>
                <a:srgbClr val="FF0000"/>
              </a:buClr>
              <a:buSzPct val="25000"/>
            </a:pPr>
            <a:r>
              <a:rPr lang="es-419" sz="1350" dirty="0">
                <a:solidFill>
                  <a:schemeClr val="bg1"/>
                </a:solidFill>
              </a:rPr>
              <a:t> que v siempre será menor que c !</a:t>
            </a:r>
          </a:p>
        </p:txBody>
      </p:sp>
    </p:spTree>
    <p:extLst>
      <p:ext uri="{BB962C8B-B14F-4D97-AF65-F5344CB8AC3E}">
        <p14:creationId xmlns:p14="http://schemas.microsoft.com/office/powerpoint/2010/main" val="33910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26619" y="235710"/>
            <a:ext cx="5414548" cy="84434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s-E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LUZ :</a:t>
            </a:r>
            <a:r>
              <a:rPr lang="es-E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 fundamental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83887" y="1265582"/>
            <a:ext cx="6209678" cy="3547373"/>
          </a:xfrm>
          <a:prstGeom prst="rect">
            <a:avLst/>
          </a:prstGeom>
          <a:solidFill>
            <a:schemeClr val="bg1">
              <a:alpha val="39999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s-ES" altLang="es-PE" sz="2400" dirty="0" smtClean="0"/>
              <a:t>  Según Maxwell </a:t>
            </a:r>
            <a:r>
              <a:rPr lang="es-ES" altLang="es-PE" sz="2400" dirty="0" smtClean="0">
                <a:sym typeface="Wingdings" panose="05000000000000000000" pitchFamily="2" charset="2"/>
              </a:rPr>
              <a:t>la Luz es una OEM, </a:t>
            </a:r>
          </a:p>
          <a:p>
            <a:pPr>
              <a:buFontTx/>
              <a:buNone/>
            </a:pPr>
            <a:r>
              <a:rPr lang="es-ES" altLang="es-PE" sz="2400" dirty="0" smtClean="0">
                <a:sym typeface="Wingdings" panose="05000000000000000000" pitchFamily="2" charset="2"/>
              </a:rPr>
              <a:t>  sin embargo para algunos físicos es OM </a:t>
            </a:r>
            <a:r>
              <a:rPr lang="es-ES" altLang="es-PE" sz="2400" b="1" dirty="0" smtClean="0">
                <a:solidFill>
                  <a:srgbClr val="FF3300"/>
                </a:solidFill>
                <a:sym typeface="Wingdings" panose="05000000000000000000" pitchFamily="2" charset="2"/>
              </a:rPr>
              <a:t>?!</a:t>
            </a:r>
          </a:p>
          <a:p>
            <a:pPr lvl="1"/>
            <a:r>
              <a:rPr lang="es-ES" altLang="es-PE" sz="2000" dirty="0" smtClean="0">
                <a:solidFill>
                  <a:srgbClr val="E5E500"/>
                </a:solidFill>
              </a:rPr>
              <a:t>Problema del ETER</a:t>
            </a:r>
            <a:r>
              <a:rPr lang="es-ES" altLang="es-PE" sz="1000" dirty="0" smtClean="0">
                <a:solidFill>
                  <a:srgbClr val="E5E500"/>
                </a:solidFill>
              </a:rPr>
              <a:t> </a:t>
            </a:r>
            <a:r>
              <a:rPr lang="es-ES" altLang="es-PE" sz="2000" dirty="0" smtClean="0">
                <a:solidFill>
                  <a:srgbClr val="E5E500"/>
                </a:solidFill>
              </a:rPr>
              <a:t>: </a:t>
            </a:r>
            <a:r>
              <a:rPr lang="es-ES" altLang="es-PE" sz="2000" dirty="0" smtClean="0"/>
              <a:t>Medio de propagación de la luz</a:t>
            </a:r>
          </a:p>
          <a:p>
            <a:pPr lvl="1">
              <a:buFontTx/>
              <a:buNone/>
            </a:pPr>
            <a:endParaRPr lang="es-ES" altLang="es-PE" sz="2000" dirty="0" smtClean="0"/>
          </a:p>
          <a:p>
            <a:pPr lvl="2">
              <a:buFont typeface="Wingdings" panose="05000000000000000000" pitchFamily="2" charset="2"/>
              <a:buChar char="à"/>
            </a:pPr>
            <a:r>
              <a:rPr lang="es-ES" altLang="es-PE" sz="1800" dirty="0" smtClean="0">
                <a:sym typeface="Wingdings" panose="05000000000000000000" pitchFamily="2" charset="2"/>
              </a:rPr>
              <a:t>Experimento de </a:t>
            </a:r>
            <a:r>
              <a:rPr lang="es-ES" altLang="es-PE" sz="1800" dirty="0" err="1" smtClean="0">
                <a:sym typeface="Wingdings" panose="05000000000000000000" pitchFamily="2" charset="2"/>
              </a:rPr>
              <a:t>Michelson</a:t>
            </a:r>
            <a:r>
              <a:rPr lang="es-ES" altLang="es-PE" sz="1800" dirty="0" smtClean="0">
                <a:sym typeface="Wingdings" panose="05000000000000000000" pitchFamily="2" charset="2"/>
              </a:rPr>
              <a:t>- </a:t>
            </a:r>
            <a:r>
              <a:rPr lang="es-ES" altLang="es-PE" sz="1800" dirty="0" err="1" smtClean="0">
                <a:sym typeface="Wingdings" panose="05000000000000000000" pitchFamily="2" charset="2"/>
              </a:rPr>
              <a:t>Morley</a:t>
            </a:r>
            <a:endParaRPr lang="es-ES" altLang="es-PE" sz="1800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s-ES" altLang="es-PE" sz="2400" dirty="0" smtClean="0"/>
              <a:t>      1881 - 1887</a:t>
            </a:r>
            <a:endParaRPr lang="es-ES" altLang="es-PE" sz="2400" dirty="0" smtClean="0"/>
          </a:p>
        </p:txBody>
      </p:sp>
      <p:pic>
        <p:nvPicPr>
          <p:cNvPr id="1026" name="Picture 2" descr="Resultado de imagen para Michelson  Morley fo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30" y="3293165"/>
            <a:ext cx="2300737" cy="144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7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214313"/>
            <a:ext cx="5707729" cy="846137"/>
          </a:xfrm>
        </p:spPr>
        <p:txBody>
          <a:bodyPr/>
          <a:lstStyle/>
          <a:p>
            <a:pPr algn="l" eaLnBrk="1" hangingPunct="1">
              <a:defRPr/>
            </a:pPr>
            <a:r>
              <a:rPr lang="es-ES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</a:t>
            </a:r>
            <a:r>
              <a:rPr lang="es-E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s-E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Aplicaciones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49343" y="1060450"/>
            <a:ext cx="5805073" cy="37235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altLang="es-PE" dirty="0" smtClean="0"/>
              <a:t>Aceleradores</a:t>
            </a:r>
          </a:p>
          <a:p>
            <a:pPr>
              <a:lnSpc>
                <a:spcPct val="150000"/>
              </a:lnSpc>
            </a:pPr>
            <a:r>
              <a:rPr lang="es-ES" altLang="es-PE" dirty="0" smtClean="0"/>
              <a:t>Espectrómetros</a:t>
            </a:r>
          </a:p>
          <a:p>
            <a:pPr>
              <a:lnSpc>
                <a:spcPct val="150000"/>
              </a:lnSpc>
            </a:pPr>
            <a:r>
              <a:rPr lang="es-ES" altLang="es-PE" dirty="0" smtClean="0"/>
              <a:t>Lanzamientos de cohetes</a:t>
            </a:r>
          </a:p>
          <a:p>
            <a:pPr>
              <a:lnSpc>
                <a:spcPct val="150000"/>
              </a:lnSpc>
            </a:pPr>
            <a:r>
              <a:rPr lang="es-ES" altLang="es-PE" dirty="0" smtClean="0"/>
              <a:t>Viajes espaciales</a:t>
            </a:r>
          </a:p>
          <a:p>
            <a:pPr>
              <a:lnSpc>
                <a:spcPct val="150000"/>
              </a:lnSpc>
            </a:pPr>
            <a:r>
              <a:rPr lang="es-ES" altLang="es-PE" dirty="0" smtClean="0"/>
              <a:t>Telecomunicaciones</a:t>
            </a:r>
          </a:p>
          <a:p>
            <a:pPr>
              <a:lnSpc>
                <a:spcPct val="150000"/>
              </a:lnSpc>
            </a:pPr>
            <a:r>
              <a:rPr lang="es-PE" altLang="es-PE" dirty="0" smtClean="0"/>
              <a:t>Supervivencia</a:t>
            </a:r>
            <a:endParaRPr lang="es-ES" altLang="es-PE" dirty="0" smtClean="0"/>
          </a:p>
          <a:p>
            <a:pPr>
              <a:lnSpc>
                <a:spcPct val="150000"/>
              </a:lnSpc>
            </a:pPr>
            <a:r>
              <a:rPr lang="es-ES" altLang="es-PE" dirty="0" smtClean="0"/>
              <a:t>“La evolución de la física”</a:t>
            </a:r>
          </a:p>
          <a:p>
            <a:pPr lvl="1">
              <a:lnSpc>
                <a:spcPct val="150000"/>
              </a:lnSpc>
            </a:pPr>
            <a:r>
              <a:rPr lang="es-ES" altLang="es-PE" dirty="0" smtClean="0"/>
              <a:t>A Einstein y L </a:t>
            </a:r>
            <a:r>
              <a:rPr lang="es-ES" altLang="es-PE" dirty="0" err="1" smtClean="0"/>
              <a:t>Infeld</a:t>
            </a:r>
            <a:endParaRPr lang="es-ES" altLang="es-PE" dirty="0" smtClean="0"/>
          </a:p>
          <a:p>
            <a:pPr lvl="1">
              <a:lnSpc>
                <a:spcPct val="150000"/>
              </a:lnSpc>
              <a:buFontTx/>
              <a:buNone/>
            </a:pPr>
            <a:r>
              <a:rPr lang="es-ES" altLang="es-PE" dirty="0" smtClean="0"/>
              <a:t>   </a:t>
            </a:r>
            <a:r>
              <a:rPr lang="es-ES" altLang="es-PE" dirty="0" smtClean="0">
                <a:sym typeface="Wingdings" panose="05000000000000000000" pitchFamily="2" charset="2"/>
              </a:rPr>
              <a:t> “La belleza de la nueva teoría” (TR)</a:t>
            </a:r>
            <a:endParaRPr lang="es-ES" altLang="es-PE" dirty="0" smtClean="0"/>
          </a:p>
        </p:txBody>
      </p:sp>
      <p:pic>
        <p:nvPicPr>
          <p:cNvPr id="2050" name="Picture 2" descr="Resultado de imagen para lanzamiento de cohet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42" y="1258956"/>
            <a:ext cx="2382812" cy="107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gp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41" y="3529311"/>
            <a:ext cx="2520675" cy="125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8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16632"/>
            <a:ext cx="8243887" cy="1314450"/>
          </a:xfrm>
        </p:spPr>
        <p:txBody>
          <a:bodyPr/>
          <a:lstStyle/>
          <a:p>
            <a:pPr eaLnBrk="1" hangingPunct="1">
              <a:defRPr/>
            </a:pPr>
            <a:r>
              <a:rPr lang="es-ES" sz="4000" dirty="0" smtClean="0">
                <a:solidFill>
                  <a:srgbClr val="FFFF00"/>
                </a:solidFill>
              </a:rPr>
              <a:t>1,1) </a:t>
            </a:r>
            <a:r>
              <a:rPr lang="es-ES" sz="4000" b="1" dirty="0" smtClean="0">
                <a:solidFill>
                  <a:srgbClr val="FFFF00"/>
                </a:solidFill>
              </a:rPr>
              <a:t>Desarrollo de las Teorías Relativistas	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60558" y="1508760"/>
            <a:ext cx="5710873" cy="3215958"/>
          </a:xfrm>
          <a:prstGeom prst="rect">
            <a:avLst/>
          </a:prstGeom>
          <a:gradFill rotWithShape="1">
            <a:gsLst>
              <a:gs pos="0">
                <a:srgbClr val="00B050"/>
              </a:gs>
              <a:gs pos="100000">
                <a:srgbClr val="000099">
                  <a:gamma/>
                  <a:tint val="0"/>
                  <a:invGamma/>
                </a:srgbClr>
              </a:gs>
              <a:gs pos="100000">
                <a:srgbClr val="92D050"/>
              </a:gs>
            </a:gsLst>
            <a:lin ang="5400000" scaled="1"/>
          </a:gradFill>
          <a:ln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0400" indent="-660400">
              <a:buFontTx/>
              <a:buAutoNum type="romanLcParenR"/>
              <a:defRPr/>
            </a:pPr>
            <a:r>
              <a:rPr lang="es-ES" b="1" dirty="0" smtClean="0"/>
              <a:t>Teoría Newtoniana , TRN</a:t>
            </a:r>
          </a:p>
          <a:p>
            <a:pPr marL="660400" indent="-660400">
              <a:buFontTx/>
              <a:buNone/>
              <a:defRPr/>
            </a:pPr>
            <a:r>
              <a:rPr lang="es-ES" dirty="0" smtClean="0"/>
              <a:t>	</a:t>
            </a:r>
            <a:r>
              <a:rPr lang="es-ES" b="1" dirty="0" smtClean="0"/>
              <a:t>j) </a:t>
            </a:r>
            <a:r>
              <a:rPr lang="es-ES" b="1" u="sng" dirty="0" smtClean="0"/>
              <a:t>Referente a los Observadores</a:t>
            </a:r>
          </a:p>
          <a:p>
            <a:pPr marL="660400" indent="-660400">
              <a:buFontTx/>
              <a:buNone/>
              <a:defRPr/>
            </a:pPr>
            <a:r>
              <a:rPr lang="es-ES" dirty="0" smtClean="0"/>
              <a:t>		Las LN se cumplen para        	observadores inerciales.</a:t>
            </a:r>
          </a:p>
          <a:p>
            <a:pPr marL="660400" indent="-660400">
              <a:buFontTx/>
              <a:buNone/>
              <a:defRPr/>
            </a:pPr>
            <a:r>
              <a:rPr lang="es-ES" dirty="0" smtClean="0"/>
              <a:t>		&gt; Los </a:t>
            </a:r>
            <a:r>
              <a:rPr lang="es-ES" dirty="0" err="1" smtClean="0"/>
              <a:t>SRI</a:t>
            </a:r>
            <a:r>
              <a:rPr lang="es-ES" baseline="-25000" dirty="0" err="1" smtClean="0"/>
              <a:t>s</a:t>
            </a:r>
            <a:r>
              <a:rPr lang="es-ES" dirty="0" smtClean="0"/>
              <a:t> son </a:t>
            </a:r>
            <a:r>
              <a:rPr lang="es-ES" dirty="0" smtClean="0">
                <a:sym typeface="Symbol" pitchFamily="18" charset="2"/>
              </a:rPr>
              <a:t></a:t>
            </a:r>
            <a:r>
              <a:rPr lang="es-ES" baseline="-25000" dirty="0" smtClean="0"/>
              <a:t>s</a:t>
            </a:r>
            <a:r>
              <a:rPr lang="es-ES" dirty="0" smtClean="0"/>
              <a:t>.</a:t>
            </a:r>
            <a:endParaRPr lang="es-ES" baseline="-25000" dirty="0" smtClean="0"/>
          </a:p>
          <a:p>
            <a:pPr marL="660400" indent="-660400">
              <a:buFontTx/>
              <a:buNone/>
              <a:defRPr/>
            </a:pPr>
            <a:r>
              <a:rPr lang="es-ES" dirty="0" smtClean="0"/>
              <a:t>		&gt; “Las leyes de la mecánica son iguales para cualquier observador inercial(SRI)” </a:t>
            </a:r>
          </a:p>
          <a:p>
            <a:pPr marL="660400" indent="-660400">
              <a:buFontTx/>
              <a:buNone/>
              <a:defRPr/>
            </a:pPr>
            <a:endParaRPr lang="es-ES" dirty="0" smtClean="0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339340" y="4151838"/>
            <a:ext cx="4367371" cy="85450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s-ES" altLang="es-P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No es necesario tener un observador absoluto.</a:t>
            </a:r>
          </a:p>
        </p:txBody>
      </p:sp>
    </p:spTree>
    <p:extLst>
      <p:ext uri="{BB962C8B-B14F-4D97-AF65-F5344CB8AC3E}">
        <p14:creationId xmlns:p14="http://schemas.microsoft.com/office/powerpoint/2010/main" val="42786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59728" y="671513"/>
            <a:ext cx="6170612" cy="396906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   La igualdad de las leyes mecánicas para estos observadores implica que no se tendrá experimento alguno que los diferencie; esto se debe  a que para ellos son equivalentes la E, </a:t>
            </a:r>
            <a:r>
              <a:rPr lang="es-ES" sz="2800" b="1" dirty="0" smtClean="0">
                <a:solidFill>
                  <a:schemeClr val="bg1"/>
                </a:solidFill>
              </a:rPr>
              <a:t>p</a:t>
            </a:r>
            <a:r>
              <a:rPr lang="es-ES" sz="2800" dirty="0" smtClean="0">
                <a:solidFill>
                  <a:schemeClr val="bg1"/>
                </a:solidFill>
              </a:rPr>
              <a:t> , etc. </a:t>
            </a:r>
          </a:p>
          <a:p>
            <a:pPr>
              <a:buFontTx/>
              <a:buNone/>
              <a:defRPr/>
            </a:pPr>
            <a:endParaRPr lang="es-ES" sz="2800" dirty="0" smtClean="0">
              <a:solidFill>
                <a:schemeClr val="bg1"/>
              </a:solidFill>
            </a:endParaRPr>
          </a:p>
          <a:p>
            <a:pPr>
              <a:buFontTx/>
              <a:buNone/>
              <a:defRPr/>
            </a:pPr>
            <a:r>
              <a:rPr lang="es-ES" sz="2800" dirty="0" smtClean="0">
                <a:solidFill>
                  <a:schemeClr val="bg1"/>
                </a:solidFill>
              </a:rPr>
              <a:t> No se les podría diferenciar de alguna manera. Por lo tanto, describen el universo de igual forma.</a:t>
            </a:r>
            <a:endParaRPr lang="es-E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8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90207" y="1805623"/>
            <a:ext cx="6254433" cy="10566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None/>
            </a:pPr>
            <a:r>
              <a:rPr lang="es-ES" altLang="es-PE" sz="1800" b="1" dirty="0" smtClean="0">
                <a:solidFill>
                  <a:schemeClr val="bg1"/>
                </a:solidFill>
              </a:rPr>
              <a:t>  Sin embargo, por ejemplo, en el fenómeno movimiento, la trayectoria observada por cada observador sería diferente, aunque la descripción resulta siempre equivalente.</a:t>
            </a:r>
            <a:endParaRPr lang="es-ES" altLang="es-PE" sz="1800" b="1" dirty="0" smtClean="0">
              <a:solidFill>
                <a:schemeClr val="bg1"/>
              </a:solidFill>
            </a:endParaRP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1216341" y="273056"/>
            <a:ext cx="3743325" cy="1079500"/>
            <a:chOff x="1338" y="1026"/>
            <a:chExt cx="2358" cy="680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338" y="1525"/>
              <a:ext cx="23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791" y="1389"/>
              <a:ext cx="136" cy="13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016" y="1389"/>
              <a:ext cx="136" cy="13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54" y="1026"/>
              <a:ext cx="54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s-ES" altLang="es-PE">
                  <a:solidFill>
                    <a:schemeClr val="bg1"/>
                  </a:solidFill>
                  <a:latin typeface="Arial" panose="020B0604020202020204" pitchFamily="34" charset="0"/>
                </a:rPr>
                <a:t>V=0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744" y="1026"/>
              <a:ext cx="54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s-ES" altLang="es-PE" dirty="0">
                  <a:solidFill>
                    <a:schemeClr val="bg1"/>
                  </a:solidFill>
                  <a:latin typeface="Arial" panose="020B0604020202020204" pitchFamily="34" charset="0"/>
                </a:rPr>
                <a:t>V=</a:t>
              </a:r>
              <a:r>
                <a:rPr lang="es-ES" altLang="es-PE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cte</a:t>
              </a:r>
              <a:endParaRPr lang="es-ES" altLang="es-PE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1791" y="1570"/>
              <a:ext cx="136" cy="13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3016" y="1570"/>
              <a:ext cx="136" cy="136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1837" y="1570"/>
              <a:ext cx="0" cy="13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3061" y="1570"/>
              <a:ext cx="0" cy="13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3198" y="1570"/>
              <a:ext cx="0" cy="4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16" name="24 Grupo"/>
          <p:cNvGrpSpPr>
            <a:grpSpLocks/>
          </p:cNvGrpSpPr>
          <p:nvPr/>
        </p:nvGrpSpPr>
        <p:grpSpPr bwMode="auto">
          <a:xfrm>
            <a:off x="3482975" y="3006725"/>
            <a:ext cx="2362200" cy="1279525"/>
            <a:chOff x="4716463" y="4652963"/>
            <a:chExt cx="2362211" cy="1279539"/>
          </a:xfrm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5219702" y="4797427"/>
              <a:ext cx="933454" cy="1128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298"/>
                </a:cxn>
                <a:cxn ang="0">
                  <a:pos x="105" y="355"/>
                </a:cxn>
                <a:cxn ang="0">
                  <a:pos x="144" y="403"/>
                </a:cxn>
                <a:cxn ang="0">
                  <a:pos x="432" y="413"/>
                </a:cxn>
                <a:cxn ang="0">
                  <a:pos x="480" y="442"/>
                </a:cxn>
                <a:cxn ang="0">
                  <a:pos x="537" y="480"/>
                </a:cxn>
                <a:cxn ang="0">
                  <a:pos x="576" y="586"/>
                </a:cxn>
                <a:cxn ang="0">
                  <a:pos x="585" y="711"/>
                </a:cxn>
              </a:cxnLst>
              <a:rect l="0" t="0" r="r" b="b"/>
              <a:pathLst>
                <a:path w="588" h="711">
                  <a:moveTo>
                    <a:pt x="0" y="0"/>
                  </a:moveTo>
                  <a:cubicBezTo>
                    <a:pt x="2" y="28"/>
                    <a:pt x="19" y="253"/>
                    <a:pt x="48" y="298"/>
                  </a:cubicBezTo>
                  <a:cubicBezTo>
                    <a:pt x="62" y="321"/>
                    <a:pt x="86" y="336"/>
                    <a:pt x="105" y="355"/>
                  </a:cubicBezTo>
                  <a:cubicBezTo>
                    <a:pt x="109" y="359"/>
                    <a:pt x="131" y="402"/>
                    <a:pt x="144" y="403"/>
                  </a:cubicBezTo>
                  <a:cubicBezTo>
                    <a:pt x="240" y="412"/>
                    <a:pt x="336" y="410"/>
                    <a:pt x="432" y="413"/>
                  </a:cubicBezTo>
                  <a:cubicBezTo>
                    <a:pt x="485" y="432"/>
                    <a:pt x="438" y="411"/>
                    <a:pt x="480" y="442"/>
                  </a:cubicBezTo>
                  <a:cubicBezTo>
                    <a:pt x="498" y="456"/>
                    <a:pt x="537" y="480"/>
                    <a:pt x="537" y="480"/>
                  </a:cubicBezTo>
                  <a:cubicBezTo>
                    <a:pt x="550" y="519"/>
                    <a:pt x="552" y="552"/>
                    <a:pt x="576" y="586"/>
                  </a:cubicBezTo>
                  <a:cubicBezTo>
                    <a:pt x="588" y="672"/>
                    <a:pt x="585" y="630"/>
                    <a:pt x="585" y="711"/>
                  </a:cubicBezTo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ES"/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6215074" y="5500702"/>
              <a:ext cx="8636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s-ES" altLang="es-PE" i="1">
                  <a:solidFill>
                    <a:schemeClr val="bg1"/>
                  </a:solidFill>
                  <a:latin typeface="Arial" panose="020B0604020202020204" pitchFamily="34" charset="0"/>
                </a:rPr>
                <a:t>T=T(o)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003800" y="4652963"/>
              <a:ext cx="863600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s-ES" altLang="es-PE">
                  <a:solidFill>
                    <a:schemeClr val="bg1"/>
                  </a:solidFill>
                  <a:latin typeface="Arial" panose="020B0604020202020204" pitchFamily="34" charset="0"/>
                </a:rPr>
                <a:t>P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4716463" y="5661025"/>
              <a:ext cx="215900" cy="2159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4787900" y="5661025"/>
              <a:ext cx="0" cy="2159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2" name="23 Conector"/>
            <p:cNvSpPr/>
            <p:nvPr/>
          </p:nvSpPr>
          <p:spPr>
            <a:xfrm>
              <a:off x="5429253" y="5357821"/>
              <a:ext cx="100013" cy="100013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</p:grpSp>
      <p:pic>
        <p:nvPicPr>
          <p:cNvPr id="3074" name="Picture 2" descr="Resultado de imagen para trayectoria cuerpo curva vector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68" y="3006725"/>
            <a:ext cx="1858646" cy="15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68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381</Words>
  <Application>Microsoft Office PowerPoint</Application>
  <PresentationFormat>Personalizado</PresentationFormat>
  <Paragraphs>92</Paragraphs>
  <Slides>12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4" baseType="lpstr">
      <vt:lpstr>Symbol</vt:lpstr>
      <vt:lpstr>Roboto</vt:lpstr>
      <vt:lpstr>Arial</vt:lpstr>
      <vt:lpstr>Merriweather</vt:lpstr>
      <vt:lpstr>Wingdings</vt:lpstr>
      <vt:lpstr>Cambria Math</vt:lpstr>
      <vt:lpstr>Verdana</vt:lpstr>
      <vt:lpstr>Calibri</vt:lpstr>
      <vt:lpstr>Calibri Light</vt:lpstr>
      <vt:lpstr>Tema de Office</vt:lpstr>
      <vt:lpstr>Microsoft Editor de ecuaciones 3.0</vt:lpstr>
      <vt:lpstr>MathType 5.0 Equation</vt:lpstr>
      <vt:lpstr>FÍSICA MODERNA </vt:lpstr>
      <vt:lpstr>1) TEORÍA DE LA RELATIVIDAD</vt:lpstr>
      <vt:lpstr>Presentación de PowerPoint</vt:lpstr>
      <vt:lpstr>ii) Antecedentes de la teoría Relatividad (TR)</vt:lpstr>
      <vt:lpstr>LUZ :Problema fundamental</vt:lpstr>
      <vt:lpstr>iii) Aplicaciones</vt:lpstr>
      <vt:lpstr>1,1) Desarrollo de las Teorías Relativistas </vt:lpstr>
      <vt:lpstr>Presentación de PowerPoint</vt:lpstr>
      <vt:lpstr>Presentación de PowerPoint</vt:lpstr>
      <vt:lpstr>Presentación de PowerPoint</vt:lpstr>
      <vt:lpstr>jj) Referente a los tiempos</vt:lpstr>
      <vt:lpstr>ii) TR  Einsteiniana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FÍSICA MODERNA </dc:title>
  <cp:lastModifiedBy>PC01</cp:lastModifiedBy>
  <cp:revision>12</cp:revision>
  <dcterms:modified xsi:type="dcterms:W3CDTF">2017-02-06T18:38:25Z</dcterms:modified>
</cp:coreProperties>
</file>